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67" r:id="rId2"/>
    <p:sldId id="368" r:id="rId3"/>
    <p:sldId id="370" r:id="rId4"/>
    <p:sldId id="371" r:id="rId5"/>
    <p:sldId id="3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2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CCWG met November 18, 2010</a:t>
            </a:r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COPMG went live December 1, </a:t>
            </a:r>
            <a:r>
              <a:rPr lang="en-US" sz="2400" dirty="0" smtClean="0">
                <a:ea typeface="+mn-ea"/>
                <a:cs typeface="+mn-cs"/>
              </a:rPr>
              <a:t>2010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Sections to focus on next:</a:t>
            </a:r>
            <a:endParaRPr lang="en-US" sz="2400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Review and Update of Section 8.1, Invoice Process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Requested </a:t>
            </a:r>
            <a:r>
              <a:rPr lang="en-US" dirty="0" smtClean="0">
                <a:ea typeface="+mn-ea"/>
                <a:cs typeface="+mn-cs"/>
              </a:rPr>
              <a:t>ERCOT Settlements to assist with invoice flowchart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Section </a:t>
            </a:r>
            <a:r>
              <a:rPr lang="en-US" dirty="0" smtClean="0">
                <a:ea typeface="+mn-ea"/>
                <a:cs typeface="+mn-cs"/>
              </a:rPr>
              <a:t>7, Inputs to Settlement Process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Section 13, Congestion Revenue Rights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Reviewing ERCOT CRR Market User Interface </a:t>
            </a:r>
            <a:r>
              <a:rPr lang="en-US" dirty="0" smtClean="0">
                <a:ea typeface="+mn-ea"/>
                <a:cs typeface="+mn-cs"/>
              </a:rPr>
              <a:t>Handbook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Reference to CRR Market User Interface Handbook</a:t>
            </a:r>
            <a:endParaRPr lang="en-US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1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marL="0" lvl="1" indent="0">
              <a:lnSpc>
                <a:spcPct val="80000"/>
              </a:lnSpc>
              <a:buNone/>
            </a:pPr>
            <a:r>
              <a:rPr lang="en-US" sz="2400" b="1" dirty="0" smtClean="0"/>
              <a:t>COPMGRR023, Creating Section 6, Commercial System Model and subsection 8.3 Settlement Detail</a:t>
            </a:r>
          </a:p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Comments submitted by ERCOT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Recommend that TAC remand this to the CCWG for further discussion on the approach for COPMGRR023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Not appropriate for Market Guide to be redundant with the Protocols or a duplication of training materials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Limit Guide to providing detailed requirements that are binding on a Market Participant or </a:t>
            </a:r>
            <a:r>
              <a:rPr lang="en-US" dirty="0" smtClean="0">
                <a:ea typeface="+mn-ea"/>
                <a:cs typeface="+mn-cs"/>
              </a:rPr>
              <a:t>ERCOT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COPMGRR023 went to TAC December 6, </a:t>
            </a:r>
            <a:r>
              <a:rPr lang="en-US" sz="2400" dirty="0" smtClean="0">
                <a:ea typeface="+mn-ea"/>
                <a:cs typeface="+mn-cs"/>
              </a:rPr>
              <a:t>2010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TAC Action / Direction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marL="0" lvl="1" indent="0">
              <a:lnSpc>
                <a:spcPct val="80000"/>
              </a:lnSpc>
              <a:buNone/>
            </a:pPr>
            <a:r>
              <a:rPr lang="en-US" sz="2400" b="1" dirty="0" smtClean="0"/>
              <a:t>Commercial Operations Market Guide (COPMG)</a:t>
            </a:r>
          </a:p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Issues</a:t>
            </a:r>
            <a:endParaRPr lang="en-US" sz="2400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Binding Document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Concerns about repeating Protocol information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ERCOT Staff resources </a:t>
            </a:r>
            <a:r>
              <a:rPr lang="en-US" dirty="0" smtClean="0">
                <a:ea typeface="+mn-ea"/>
                <a:cs typeface="+mn-cs"/>
              </a:rPr>
              <a:t>to review revision requests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Possible Solution Discussed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In addition to COPMG, Create </a:t>
            </a:r>
            <a:r>
              <a:rPr lang="en-US" dirty="0" smtClean="0">
                <a:ea typeface="+mn-ea"/>
                <a:cs typeface="+mn-cs"/>
              </a:rPr>
              <a:t>a Settlement User Guide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Does not go through the Stakeholder Approval Process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Maintained solely at the Subcommittee</a:t>
            </a:r>
          </a:p>
          <a:p>
            <a:pPr marL="1200150" lvl="3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Focus </a:t>
            </a:r>
            <a:r>
              <a:rPr lang="en-US" dirty="0" smtClean="0">
                <a:ea typeface="+mn-ea"/>
                <a:cs typeface="+mn-cs"/>
              </a:rPr>
              <a:t>on binding requirements, </a:t>
            </a:r>
            <a:r>
              <a:rPr lang="en-US" dirty="0" smtClean="0">
                <a:ea typeface="+mn-ea"/>
                <a:cs typeface="+mn-cs"/>
              </a:rPr>
              <a:t>such as Communication Process and </a:t>
            </a:r>
            <a:r>
              <a:rPr lang="en-US" dirty="0" smtClean="0">
                <a:ea typeface="+mn-ea"/>
                <a:cs typeface="+mn-cs"/>
              </a:rPr>
              <a:t>Unregistered DG </a:t>
            </a:r>
            <a:r>
              <a:rPr lang="en-US" dirty="0" smtClean="0">
                <a:ea typeface="+mn-ea"/>
                <a:cs typeface="+mn-cs"/>
              </a:rPr>
              <a:t>Reporting, in the COPMG</a:t>
            </a:r>
            <a:endParaRPr lang="en-US" dirty="0" smtClean="0">
              <a:ea typeface="+mn-ea"/>
              <a:cs typeface="+mn-cs"/>
            </a:endParaRPr>
          </a:p>
          <a:p>
            <a:pPr marL="742950" lvl="2" indent="-342900">
              <a:lnSpc>
                <a:spcPct val="80000"/>
              </a:lnSpc>
            </a:pPr>
            <a:endParaRPr lang="en-US" sz="28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3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marL="742950" lvl="2" indent="-342900">
              <a:lnSpc>
                <a:spcPct val="80000"/>
              </a:lnSpc>
            </a:pPr>
            <a:endParaRPr lang="en-US" sz="28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4</a:t>
            </a:fld>
            <a:endParaRPr lang="en-US" sz="1200" dirty="0">
              <a:cs typeface="Arial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3400" y="1371600"/>
          <a:ext cx="8382000" cy="4800600"/>
        </p:xfrm>
        <a:graphic>
          <a:graphicData uri="http://schemas.openxmlformats.org/presentationml/2006/ole">
            <p:oleObj spid="_x0000_s1026" name="Worksheet" r:id="rId3" imgW="6191098" imgH="4362552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Next CCWG Meeting: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December 16, 2010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COPMGRR023 / COPMG </a:t>
            </a:r>
            <a:r>
              <a:rPr lang="en-US" sz="2400" dirty="0" smtClean="0"/>
              <a:t>as directed by TAC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Review and Update of Section 8.1, Invoice Process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Work on Section 7, Input to Settlement Process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Work on Section 13, Congestion Revenue Rights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5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302</Words>
  <Application>Microsoft Office PowerPoint</Application>
  <PresentationFormat>On-screen Show (4:3)</PresentationFormat>
  <Paragraphs>102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Custom Design</vt:lpstr>
      <vt:lpstr>Microsoft Office Excel Worksheet</vt:lpstr>
      <vt:lpstr>COPS Communications Working Group (CCWG) Activities in Progress</vt:lpstr>
      <vt:lpstr>COPS Communications Working Group (CCWG) Activities in Progress</vt:lpstr>
      <vt:lpstr>COPS Communications Working Group (CCWG) Activities in Progress</vt:lpstr>
      <vt:lpstr>COPS Communications Working Group (CCWG) Activities in Progress</vt:lpstr>
      <vt:lpstr>COPS Communications Working Group (CCWG) Activities in Progress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CCWG-MT</cp:lastModifiedBy>
  <cp:revision>131</cp:revision>
  <dcterms:created xsi:type="dcterms:W3CDTF">2005-04-21T14:28:35Z</dcterms:created>
  <dcterms:modified xsi:type="dcterms:W3CDTF">2010-12-01T20:42:46Z</dcterms:modified>
</cp:coreProperties>
</file>